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840" r:id="rId1"/>
  </p:sldMasterIdLst>
  <p:notesMasterIdLst>
    <p:notesMasterId r:id="rId25"/>
  </p:notesMasterIdLst>
  <p:sldIdLst>
    <p:sldId id="256" r:id="rId2"/>
    <p:sldId id="266" r:id="rId3"/>
    <p:sldId id="280" r:id="rId4"/>
    <p:sldId id="281" r:id="rId5"/>
    <p:sldId id="268" r:id="rId6"/>
    <p:sldId id="269" r:id="rId7"/>
    <p:sldId id="270" r:id="rId8"/>
    <p:sldId id="271" r:id="rId9"/>
    <p:sldId id="272" r:id="rId10"/>
    <p:sldId id="282" r:id="rId11"/>
    <p:sldId id="283" r:id="rId12"/>
    <p:sldId id="273" r:id="rId13"/>
    <p:sldId id="284" r:id="rId14"/>
    <p:sldId id="274" r:id="rId15"/>
    <p:sldId id="285" r:id="rId16"/>
    <p:sldId id="275" r:id="rId17"/>
    <p:sldId id="277" r:id="rId18"/>
    <p:sldId id="278" r:id="rId19"/>
    <p:sldId id="286" r:id="rId20"/>
    <p:sldId id="287" r:id="rId21"/>
    <p:sldId id="289" r:id="rId22"/>
    <p:sldId id="290" r:id="rId23"/>
    <p:sldId id="288"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BAE931-EA76-4E7E-B270-A442582A0096}" type="datetimeFigureOut">
              <a:rPr lang="fr-FR" smtClean="0"/>
              <a:pPr/>
              <a:t>16/05/2012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22725C-81EB-488F-B835-29BD82156F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E3086A3E-9FEB-42E5-A0A8-0CEF73135B6D}" type="datetimeFigureOut">
              <a:rPr lang="fr-FR" smtClean="0"/>
              <a:pPr/>
              <a:t>16/05/2012</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F4AE16BF-8385-46B7-B8CD-512535625B9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3086A3E-9FEB-42E5-A0A8-0CEF73135B6D}" type="datetimeFigureOut">
              <a:rPr lang="fr-FR" smtClean="0"/>
              <a:pPr/>
              <a:t>16/05/2012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AE16BF-8385-46B7-B8CD-512535625B9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3086A3E-9FEB-42E5-A0A8-0CEF73135B6D}" type="datetimeFigureOut">
              <a:rPr lang="fr-FR" smtClean="0"/>
              <a:pPr/>
              <a:t>16/05/2012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AE16BF-8385-46B7-B8CD-512535625B9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3086A3E-9FEB-42E5-A0A8-0CEF73135B6D}" type="datetimeFigureOut">
              <a:rPr lang="fr-FR" smtClean="0"/>
              <a:pPr/>
              <a:t>16/05/2012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AE16BF-8385-46B7-B8CD-512535625B9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E3086A3E-9FEB-42E5-A0A8-0CEF73135B6D}" type="datetimeFigureOut">
              <a:rPr lang="fr-FR" smtClean="0"/>
              <a:pPr/>
              <a:t>16/05/2012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AE16BF-8385-46B7-B8CD-512535625B9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E3086A3E-9FEB-42E5-A0A8-0CEF73135B6D}" type="datetimeFigureOut">
              <a:rPr lang="fr-FR" smtClean="0"/>
              <a:pPr/>
              <a:t>16/05/2012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AE16BF-8385-46B7-B8CD-512535625B9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E3086A3E-9FEB-42E5-A0A8-0CEF73135B6D}" type="datetimeFigureOut">
              <a:rPr lang="fr-FR" smtClean="0"/>
              <a:pPr/>
              <a:t>16/05/2012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4AE16BF-8385-46B7-B8CD-512535625B9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E3086A3E-9FEB-42E5-A0A8-0CEF73135B6D}" type="datetimeFigureOut">
              <a:rPr lang="fr-FR" smtClean="0"/>
              <a:pPr/>
              <a:t>16/05/2012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4AE16BF-8385-46B7-B8CD-512535625B9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3086A3E-9FEB-42E5-A0A8-0CEF73135B6D}" type="datetimeFigureOut">
              <a:rPr lang="fr-FR" smtClean="0"/>
              <a:pPr/>
              <a:t>16/05/2012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4AE16BF-8385-46B7-B8CD-512535625B9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E3086A3E-9FEB-42E5-A0A8-0CEF73135B6D}" type="datetimeFigureOut">
              <a:rPr lang="fr-FR" smtClean="0"/>
              <a:pPr/>
              <a:t>16/05/2012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AE16BF-8385-46B7-B8CD-512535625B9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E3086A3E-9FEB-42E5-A0A8-0CEF73135B6D}" type="datetimeFigureOut">
              <a:rPr lang="fr-FR" smtClean="0"/>
              <a:pPr/>
              <a:t>16/05/2012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F4AE16BF-8385-46B7-B8CD-512535625B90}"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3086A3E-9FEB-42E5-A0A8-0CEF73135B6D}" type="datetimeFigureOut">
              <a:rPr lang="fr-FR" smtClean="0"/>
              <a:pPr/>
              <a:t>16/05/2012</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4AE16BF-8385-46B7-B8CD-512535625B90}"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0"/>
            <a:ext cx="7851648" cy="2593504"/>
          </a:xfrm>
        </p:spPr>
        <p:txBody>
          <a:bodyPr>
            <a:normAutofit fontScale="90000"/>
          </a:bodyPr>
          <a:lstStyle/>
          <a:p>
            <a:pPr algn="ctr"/>
            <a:r>
              <a:rPr lang="fr-FR" dirty="0" smtClean="0"/>
              <a:t>Stratégies de Renforcement des </a:t>
            </a:r>
            <a:r>
              <a:rPr lang="fr-FR" dirty="0" err="1" smtClean="0"/>
              <a:t>Capactés</a:t>
            </a:r>
            <a:r>
              <a:rPr lang="fr-FR" dirty="0" smtClean="0"/>
              <a:t> en TIC au Burundi</a:t>
            </a:r>
            <a:endParaRPr lang="fr-FR" dirty="0"/>
          </a:p>
        </p:txBody>
      </p:sp>
      <p:sp>
        <p:nvSpPr>
          <p:cNvPr id="3" name="Sous-titre 2"/>
          <p:cNvSpPr>
            <a:spLocks noGrp="1"/>
          </p:cNvSpPr>
          <p:nvPr>
            <p:ph type="subTitle" idx="1"/>
          </p:nvPr>
        </p:nvSpPr>
        <p:spPr>
          <a:xfrm>
            <a:off x="467544" y="3861048"/>
            <a:ext cx="7854696" cy="2184648"/>
          </a:xfrm>
        </p:spPr>
        <p:txBody>
          <a:bodyPr>
            <a:normAutofit fontScale="92500" lnSpcReduction="20000"/>
          </a:bodyPr>
          <a:lstStyle/>
          <a:p>
            <a:pPr algn="ctr"/>
            <a:r>
              <a:rPr lang="fr-FR" dirty="0" smtClean="0"/>
              <a:t>Pierre Ndamama</a:t>
            </a:r>
          </a:p>
          <a:p>
            <a:pPr algn="ctr"/>
            <a:r>
              <a:rPr lang="fr-FR" dirty="0" smtClean="0"/>
              <a:t>Directeur Technique au  Secrétariat Exécutif des TIC (SETIC)</a:t>
            </a:r>
          </a:p>
          <a:p>
            <a:pPr algn="ctr"/>
            <a:endParaRPr lang="fr-FR" dirty="0" smtClean="0"/>
          </a:p>
          <a:p>
            <a:pPr algn="ctr"/>
            <a:r>
              <a:rPr lang="en-US" dirty="0" smtClean="0"/>
              <a:t>ITU Workshop on ICT Competencies</a:t>
            </a:r>
          </a:p>
          <a:p>
            <a:pPr algn="ctr"/>
            <a:r>
              <a:rPr lang="en-US" dirty="0" smtClean="0"/>
              <a:t>Bujumbura 14-18 Mai 2012 </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404664"/>
            <a:ext cx="8229600" cy="6279976"/>
          </a:xfrm>
        </p:spPr>
        <p:txBody>
          <a:bodyPr>
            <a:normAutofit fontScale="55000" lnSpcReduction="20000"/>
          </a:bodyPr>
          <a:lstStyle/>
          <a:p>
            <a:r>
              <a:rPr lang="fr-FR" sz="2900" b="1" dirty="0" smtClean="0">
                <a:solidFill>
                  <a:srgbClr val="00B050"/>
                </a:solidFill>
              </a:rPr>
              <a:t>Augmenter le nombre et l’éventail des diplômes TIC et des programmes professionnels offerts dans les institutions universitaires d’enseignement et de formation du Burundi</a:t>
            </a:r>
          </a:p>
          <a:p>
            <a:r>
              <a:rPr lang="fr-FR" sz="3600" i="1" dirty="0" smtClean="0">
                <a:solidFill>
                  <a:srgbClr val="FF0000"/>
                </a:solidFill>
              </a:rPr>
              <a:t>Les institutions universitaires d’enseignement et de formation devraient être encouragées et appuyées pour pouvoir offrir des diplômes et des programmes professionnels dans différents domaines et niveaux de qualifications</a:t>
            </a:r>
            <a:r>
              <a:rPr lang="fr-FR" i="1" dirty="0" smtClean="0">
                <a:solidFill>
                  <a:srgbClr val="00B050"/>
                </a:solidFill>
              </a:rPr>
              <a:t>: </a:t>
            </a:r>
          </a:p>
          <a:p>
            <a:pPr>
              <a:buNone/>
            </a:pPr>
            <a:endParaRPr lang="fr-FR" sz="2800" dirty="0" smtClean="0">
              <a:solidFill>
                <a:srgbClr val="00B050"/>
              </a:solidFill>
            </a:endParaRPr>
          </a:p>
          <a:p>
            <a:pPr>
              <a:buNone/>
            </a:pPr>
            <a:r>
              <a:rPr lang="fr-FR" sz="2800" dirty="0" smtClean="0">
                <a:solidFill>
                  <a:srgbClr val="00B050"/>
                </a:solidFill>
              </a:rPr>
              <a:t>Le MESRS devrait autoriser et donner des ressources aux institutions universitaires publiques et privées pour améliorer la gamme de programmes TIC offerts pour inclure les niveaux de diplômes et qualifications professionnelles dans des domaines comme:</a:t>
            </a:r>
          </a:p>
          <a:p>
            <a:pPr lvl="2"/>
            <a:r>
              <a:rPr lang="fr-FR" dirty="0" smtClean="0">
                <a:solidFill>
                  <a:srgbClr val="00B050"/>
                </a:solidFill>
              </a:rPr>
              <a:t> </a:t>
            </a:r>
            <a:r>
              <a:rPr lang="fr-FR" sz="2900" dirty="0" smtClean="0">
                <a:solidFill>
                  <a:srgbClr val="00B050"/>
                </a:solidFill>
              </a:rPr>
              <a:t>Sciences informatiques</a:t>
            </a:r>
          </a:p>
          <a:p>
            <a:pPr lvl="2" fontAlgn="t"/>
            <a:r>
              <a:rPr lang="fr-FR" sz="2900" dirty="0" smtClean="0">
                <a:solidFill>
                  <a:srgbClr val="00B050"/>
                </a:solidFill>
              </a:rPr>
              <a:t>Technologie de l'information (TI) </a:t>
            </a:r>
          </a:p>
          <a:p>
            <a:pPr lvl="2" fontAlgn="t"/>
            <a:r>
              <a:rPr lang="fr-FR" sz="2900" dirty="0" smtClean="0">
                <a:solidFill>
                  <a:srgbClr val="00B050"/>
                </a:solidFill>
              </a:rPr>
              <a:t> Génie et développement logiciel</a:t>
            </a:r>
          </a:p>
          <a:p>
            <a:pPr lvl="2" fontAlgn="t"/>
            <a:r>
              <a:rPr lang="fr-FR" sz="2900" dirty="0" smtClean="0">
                <a:solidFill>
                  <a:srgbClr val="00B050"/>
                </a:solidFill>
              </a:rPr>
              <a:t>Analystes de systèmes</a:t>
            </a:r>
          </a:p>
          <a:p>
            <a:pPr lvl="2" fontAlgn="t"/>
            <a:r>
              <a:rPr lang="fr-FR" sz="2900" dirty="0" smtClean="0">
                <a:solidFill>
                  <a:srgbClr val="00B050"/>
                </a:solidFill>
              </a:rPr>
              <a:t>Sécurité de l’information et réseaux</a:t>
            </a:r>
          </a:p>
          <a:p>
            <a:pPr lvl="2" fontAlgn="t"/>
            <a:r>
              <a:rPr lang="fr-FR" sz="2900" dirty="0" smtClean="0">
                <a:solidFill>
                  <a:srgbClr val="00B050"/>
                </a:solidFill>
              </a:rPr>
              <a:t>Systèmes de base de données et systèmes d'information</a:t>
            </a:r>
          </a:p>
          <a:p>
            <a:pPr lvl="2" fontAlgn="t"/>
            <a:r>
              <a:rPr lang="fr-FR" sz="2900" dirty="0" smtClean="0">
                <a:solidFill>
                  <a:srgbClr val="00B050"/>
                </a:solidFill>
              </a:rPr>
              <a:t>Systèmes Multimédia</a:t>
            </a:r>
          </a:p>
          <a:p>
            <a:pPr lvl="2" fontAlgn="t"/>
            <a:r>
              <a:rPr lang="fr-FR" sz="2900" dirty="0" smtClean="0">
                <a:solidFill>
                  <a:srgbClr val="00B050"/>
                </a:solidFill>
              </a:rPr>
              <a:t>Génie/ Développement Web </a:t>
            </a:r>
          </a:p>
          <a:p>
            <a:pPr lvl="2" fontAlgn="t"/>
            <a:r>
              <a:rPr lang="fr-FR" sz="2900" dirty="0" smtClean="0">
                <a:solidFill>
                  <a:srgbClr val="00B050"/>
                </a:solidFill>
              </a:rPr>
              <a:t>Réseaux informatiques</a:t>
            </a:r>
          </a:p>
          <a:p>
            <a:pPr lvl="2" fontAlgn="t"/>
            <a:r>
              <a:rPr lang="fr-FR" sz="2900" dirty="0" smtClean="0">
                <a:solidFill>
                  <a:srgbClr val="00B050"/>
                </a:solidFill>
              </a:rPr>
              <a:t>Génie informatique</a:t>
            </a:r>
          </a:p>
          <a:p>
            <a:pPr lvl="2" fontAlgn="t"/>
            <a:r>
              <a:rPr lang="fr-FR" sz="2900" dirty="0" smtClean="0">
                <a:solidFill>
                  <a:srgbClr val="00B050"/>
                </a:solidFill>
              </a:rPr>
              <a:t>Ingénierie Télécom</a:t>
            </a:r>
          </a:p>
          <a:p>
            <a:pPr lvl="2"/>
            <a:r>
              <a:rPr lang="fr-FR" sz="2900" dirty="0" smtClean="0">
                <a:solidFill>
                  <a:srgbClr val="00B050"/>
                </a:solidFill>
              </a:rPr>
              <a:t>Ingénierie électrique / électronique</a:t>
            </a:r>
          </a:p>
          <a:p>
            <a:endParaRPr lang="fr-FR" dirty="0">
              <a:solidFill>
                <a:srgbClr val="00B05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332656"/>
            <a:ext cx="8507288" cy="5991944"/>
          </a:xfrm>
        </p:spPr>
        <p:txBody>
          <a:bodyPr>
            <a:normAutofit fontScale="92500"/>
          </a:bodyPr>
          <a:lstStyle/>
          <a:p>
            <a:pPr fontAlgn="t"/>
            <a:r>
              <a:rPr lang="fr-FR" dirty="0" smtClean="0">
                <a:solidFill>
                  <a:srgbClr val="00B050"/>
                </a:solidFill>
              </a:rPr>
              <a:t>Le  MESRS devrait appuyer la création d'un </a:t>
            </a:r>
            <a:r>
              <a:rPr lang="fr-FR" i="1" dirty="0" smtClean="0">
                <a:solidFill>
                  <a:srgbClr val="00B050"/>
                </a:solidFill>
              </a:rPr>
              <a:t>Institut national de développement des ressources humaines TIC  </a:t>
            </a:r>
            <a:r>
              <a:rPr lang="fr-FR" dirty="0" smtClean="0">
                <a:solidFill>
                  <a:srgbClr val="00B050"/>
                </a:solidFill>
              </a:rPr>
              <a:t>qui devrait fournir des programmes TIC appropriés –pour les emploi de niveau professionnel, qui visent à produire la ressources humaines TIC de niveau intermédiaire ayant les compétences nécessaires conformes aux normes et programmes de l’industrie, basés sur les programmes de certification et de compétence comme : </a:t>
            </a:r>
          </a:p>
          <a:p>
            <a:pPr lvl="2"/>
            <a:r>
              <a:rPr lang="fr-FR" dirty="0" smtClean="0">
                <a:solidFill>
                  <a:srgbClr val="00B050"/>
                </a:solidFill>
              </a:rPr>
              <a:t>MCSE Windows Server,</a:t>
            </a:r>
          </a:p>
          <a:p>
            <a:pPr lvl="2"/>
            <a:r>
              <a:rPr lang="fr-FR" dirty="0" smtClean="0">
                <a:solidFill>
                  <a:srgbClr val="00B050"/>
                </a:solidFill>
              </a:rPr>
              <a:t>MCSA, certifications Oracle (OCP, OCA, OAD), </a:t>
            </a:r>
          </a:p>
          <a:p>
            <a:pPr lvl="2"/>
            <a:r>
              <a:rPr lang="fr-FR" dirty="0" smtClean="0">
                <a:solidFill>
                  <a:srgbClr val="00B050"/>
                </a:solidFill>
              </a:rPr>
              <a:t>MS Exchange, SQL Server,</a:t>
            </a:r>
          </a:p>
          <a:p>
            <a:pPr lvl="2"/>
            <a:r>
              <a:rPr lang="fr-FR" dirty="0" smtClean="0">
                <a:solidFill>
                  <a:srgbClr val="00B050"/>
                </a:solidFill>
              </a:rPr>
              <a:t>Certifications Cisco (CCNP, CCNA), </a:t>
            </a:r>
          </a:p>
          <a:p>
            <a:pPr lvl="2"/>
            <a:r>
              <a:rPr lang="fr-FR" dirty="0" smtClean="0">
                <a:solidFill>
                  <a:srgbClr val="00B050"/>
                </a:solidFill>
              </a:rPr>
              <a:t>Certifications </a:t>
            </a:r>
            <a:r>
              <a:rPr lang="fr-FR" dirty="0" err="1" smtClean="0">
                <a:solidFill>
                  <a:srgbClr val="00B050"/>
                </a:solidFill>
              </a:rPr>
              <a:t>COMPTiA</a:t>
            </a:r>
            <a:r>
              <a:rPr lang="fr-FR" dirty="0" smtClean="0">
                <a:solidFill>
                  <a:srgbClr val="00B050"/>
                </a:solidFill>
              </a:rPr>
              <a:t> certifications (N+, A+), </a:t>
            </a:r>
          </a:p>
          <a:p>
            <a:pPr lvl="2"/>
            <a:r>
              <a:rPr lang="fr-FR" dirty="0" smtClean="0">
                <a:solidFill>
                  <a:srgbClr val="00B050"/>
                </a:solidFill>
              </a:rPr>
              <a:t>Certifications Linux (Administrateurs de réseaux, Network Administration, Administrateurs systèmes Linux) </a:t>
            </a:r>
          </a:p>
          <a:p>
            <a:pPr lvl="2"/>
            <a:r>
              <a:rPr lang="fr-FR" dirty="0" smtClean="0">
                <a:solidFill>
                  <a:srgbClr val="00B050"/>
                </a:solidFill>
              </a:rPr>
              <a:t> Développement Web.</a:t>
            </a:r>
          </a:p>
          <a:p>
            <a:endParaRPr lang="fr-FR" dirty="0">
              <a:solidFill>
                <a:srgbClr val="00B05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0648"/>
            <a:ext cx="8229600" cy="1586440"/>
          </a:xfrm>
        </p:spPr>
        <p:txBody>
          <a:bodyPr>
            <a:noAutofit/>
          </a:bodyPr>
          <a:lstStyle/>
          <a:p>
            <a:r>
              <a:rPr lang="fr-FR" sz="3200" b="1" dirty="0" smtClean="0"/>
              <a:t>3. Stratégie visant la mise en œuvre des initiatives et programmes spéciaux de développement des ressources humaines TIC</a:t>
            </a:r>
            <a:endParaRPr lang="fr-FR" sz="3200" dirty="0"/>
          </a:p>
        </p:txBody>
      </p:sp>
      <p:sp>
        <p:nvSpPr>
          <p:cNvPr id="3" name="Espace réservé du contenu 2"/>
          <p:cNvSpPr>
            <a:spLocks noGrp="1"/>
          </p:cNvSpPr>
          <p:nvPr>
            <p:ph idx="1"/>
          </p:nvPr>
        </p:nvSpPr>
        <p:spPr/>
        <p:txBody>
          <a:bodyPr>
            <a:normAutofit/>
          </a:bodyPr>
          <a:lstStyle/>
          <a:p>
            <a:r>
              <a:rPr lang="fr-FR" b="1" dirty="0" smtClean="0"/>
              <a:t>Initiatives et plans spécifiques de développement des ressources humaines TIC, de recrutement et de rétention</a:t>
            </a:r>
            <a:r>
              <a:rPr lang="fr-FR" dirty="0" smtClean="0"/>
              <a:t> </a:t>
            </a:r>
            <a:r>
              <a:rPr lang="fr-FR" b="1" dirty="0" smtClean="0"/>
              <a:t>pour les services publics</a:t>
            </a:r>
          </a:p>
          <a:p>
            <a:pPr lvl="2"/>
            <a:r>
              <a:rPr lang="fr-FR" i="1" dirty="0" smtClean="0">
                <a:solidFill>
                  <a:srgbClr val="FF0000"/>
                </a:solidFill>
              </a:rPr>
              <a:t>Les initiatives pour améliorer et mettre à niveau le développement des compétences/expertise TIC au sein des services publics</a:t>
            </a:r>
            <a:endParaRPr lang="fr-FR" dirty="0" smtClean="0">
              <a:solidFill>
                <a:srgbClr val="FF0000"/>
              </a:solidFill>
            </a:endParaRPr>
          </a:p>
          <a:p>
            <a:pPr lvl="4"/>
            <a:r>
              <a:rPr lang="fr-FR" b="1" dirty="0" smtClean="0">
                <a:solidFill>
                  <a:srgbClr val="00B050"/>
                </a:solidFill>
              </a:rPr>
              <a:t>Le Ministère de la Fonction publique, du Travail et de la Sécurité Sociale et du SETIC,  devrait mettre en place une initiative visant à développer et améliorer les compétences de base en informatique et les compétences professionnelles en TIC des fonctionnaires</a:t>
            </a:r>
            <a:endParaRPr lang="fr-FR" b="1" dirty="0">
              <a:solidFill>
                <a:srgbClr val="00B05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764704"/>
            <a:ext cx="8229600" cy="5688632"/>
          </a:xfrm>
        </p:spPr>
        <p:txBody>
          <a:bodyPr>
            <a:normAutofit/>
          </a:bodyPr>
          <a:lstStyle/>
          <a:p>
            <a:endParaRPr lang="fr-FR" dirty="0" smtClean="0">
              <a:solidFill>
                <a:srgbClr val="00B050"/>
              </a:solidFill>
            </a:endParaRPr>
          </a:p>
          <a:p>
            <a:r>
              <a:rPr lang="fr-FR" dirty="0" smtClean="0">
                <a:solidFill>
                  <a:srgbClr val="00B050"/>
                </a:solidFill>
              </a:rPr>
              <a:t>Le Ministère de la Fonction publique, du Travail et de la Sécurité Sociale  devrait coordonner les mécanismes et plans de recrutement et de rétention des ressources humaines TIC (y compris l'élaboration et la mise en place d'un programme TIC pour le service public) destiné aux ministères, départements et organisations du secteur public (OSP) pour maximiser la rétention du personnel TIC formé et recruté dans le but de réduire la fréquence de renouvellement du personnel TIC des ministères et des OSP.</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6632"/>
            <a:ext cx="8229600" cy="1442424"/>
          </a:xfrm>
        </p:spPr>
        <p:txBody>
          <a:bodyPr>
            <a:noAutofit/>
          </a:bodyPr>
          <a:lstStyle/>
          <a:p>
            <a:r>
              <a:rPr lang="fr-FR" sz="2800" b="1" dirty="0" smtClean="0"/>
              <a:t>4. Développement des compétences TIC basées sur les normes de l’industrie –développement professionnel et de formation des jeunes en TIC</a:t>
            </a:r>
            <a:endParaRPr lang="fr-FR" sz="2800" dirty="0"/>
          </a:p>
        </p:txBody>
      </p:sp>
      <p:sp>
        <p:nvSpPr>
          <p:cNvPr id="3" name="Espace réservé du contenu 2"/>
          <p:cNvSpPr>
            <a:spLocks noGrp="1"/>
          </p:cNvSpPr>
          <p:nvPr>
            <p:ph idx="1"/>
          </p:nvPr>
        </p:nvSpPr>
        <p:spPr>
          <a:xfrm>
            <a:off x="457200" y="1700808"/>
            <a:ext cx="8229600" cy="4623792"/>
          </a:xfrm>
        </p:spPr>
        <p:txBody>
          <a:bodyPr>
            <a:normAutofit fontScale="92500" lnSpcReduction="10000"/>
          </a:bodyPr>
          <a:lstStyle/>
          <a:p>
            <a:r>
              <a:rPr lang="fr-FR" b="1" dirty="0" smtClean="0"/>
              <a:t>Initiatives spéciales basées sur l’industrie pour le développement des ressources humaines TIC:</a:t>
            </a:r>
          </a:p>
          <a:p>
            <a:pPr lvl="2"/>
            <a:r>
              <a:rPr lang="fr-FR" i="1" dirty="0" smtClean="0">
                <a:solidFill>
                  <a:srgbClr val="FF0000"/>
                </a:solidFill>
              </a:rPr>
              <a:t>Initiatives orientées vers l’industrie pour développer des besoins et exigences nationaux en main-d'œuvre TIC dans des domaines spécialisés de compétences/expertise</a:t>
            </a:r>
            <a:r>
              <a:rPr lang="fr-FR" i="1" dirty="0" smtClean="0"/>
              <a:t>:</a:t>
            </a:r>
          </a:p>
          <a:p>
            <a:pPr lvl="3"/>
            <a:r>
              <a:rPr lang="fr-FR" dirty="0" smtClean="0">
                <a:solidFill>
                  <a:srgbClr val="00B050"/>
                </a:solidFill>
              </a:rPr>
              <a:t>le MFPTSS et le SETIC,  devrait mettre en place un programme de formation en compétences TIC en faveur des jeunes non scolarisés et les chômeurs, dont l’objectif est de leur assurer des connaissances informatiques, utilisation de l’ordinateur, techniciens informatiques, développement de systèmes et applications multimédia, techniciens de réseaux, les compétences de développement de logiciels, les compétences de développement web, les applications multimédia, les connaissances en informatique de dépannage, des compétences en programmation, parmi tant d’autres</a:t>
            </a:r>
            <a:r>
              <a:rPr lang="fr-FR" dirty="0" smtClean="0">
                <a:solidFill>
                  <a:srgbClr val="FF0000"/>
                </a:solidFill>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847928"/>
          </a:xfrm>
        </p:spPr>
        <p:txBody>
          <a:bodyPr>
            <a:normAutofit/>
          </a:bodyPr>
          <a:lstStyle/>
          <a:p>
            <a:r>
              <a:rPr lang="fr-FR" b="1" dirty="0" smtClean="0"/>
              <a:t>Initiatives spéciales de développement des compétences TIC s'adressant aux institutions d'enseignement supérieur:</a:t>
            </a:r>
          </a:p>
          <a:p>
            <a:pPr lvl="2"/>
            <a:r>
              <a:rPr lang="fr-FR" i="1" dirty="0" smtClean="0">
                <a:solidFill>
                  <a:srgbClr val="FF0000"/>
                </a:solidFill>
              </a:rPr>
              <a:t>Les initiatives visant à intégrer les TIC dans les programmes d’enseignement  supérieur </a:t>
            </a:r>
            <a:endParaRPr lang="fr-FR" dirty="0" smtClean="0">
              <a:solidFill>
                <a:srgbClr val="FF0000"/>
              </a:solidFill>
            </a:endParaRPr>
          </a:p>
          <a:p>
            <a:pPr lvl="3"/>
            <a:r>
              <a:rPr lang="fr-FR" dirty="0" smtClean="0">
                <a:solidFill>
                  <a:srgbClr val="00B050"/>
                </a:solidFill>
              </a:rPr>
              <a:t>Le MESRS en collaboration avec les institutions universitaires et le SETIC, devrait :</a:t>
            </a:r>
          </a:p>
          <a:p>
            <a:pPr lvl="5"/>
            <a:r>
              <a:rPr lang="fr-FR" sz="2000" dirty="0" smtClean="0">
                <a:solidFill>
                  <a:srgbClr val="00B050"/>
                </a:solidFill>
              </a:rPr>
              <a:t>promouvoir une initiative visant à encourager les institutions d’enseignement supérieur à intégrer les TIC dans tous les cursus de formation à tous les niveaux. </a:t>
            </a:r>
          </a:p>
          <a:p>
            <a:pPr lvl="5"/>
            <a:r>
              <a:rPr lang="fr-FR" sz="2000" dirty="0" smtClean="0">
                <a:solidFill>
                  <a:srgbClr val="00B050"/>
                </a:solidFill>
              </a:rPr>
              <a:t>mettre en œuvre une initiative d’apprentissage en ligne visant l’enseignement et la formation en campus par les institutions d’enseignement et de formation du pays</a:t>
            </a:r>
          </a:p>
          <a:p>
            <a:pPr lvl="5"/>
            <a:r>
              <a:rPr lang="fr-FR" sz="2000" dirty="0" smtClean="0">
                <a:solidFill>
                  <a:srgbClr val="00B050"/>
                </a:solidFill>
              </a:rPr>
              <a:t>exiger à tous les établissements d'enseignement supérieur d’établir et mettre en œuvre </a:t>
            </a:r>
            <a:r>
              <a:rPr lang="fr-FR" sz="2000" i="1" dirty="0" smtClean="0">
                <a:solidFill>
                  <a:srgbClr val="00B050"/>
                </a:solidFill>
              </a:rPr>
              <a:t>une initiative de suivi annuel des compétences et ressources humaines</a:t>
            </a:r>
            <a:endParaRPr lang="fr-FR" sz="2000" dirty="0" smtClean="0">
              <a:solidFill>
                <a:srgbClr val="00B050"/>
              </a:solidFill>
            </a:endParaRPr>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76672"/>
            <a:ext cx="8229600" cy="1935088"/>
          </a:xfrm>
        </p:spPr>
        <p:txBody>
          <a:bodyPr>
            <a:noAutofit/>
          </a:bodyPr>
          <a:lstStyle/>
          <a:p>
            <a:r>
              <a:rPr lang="fr-FR" sz="3600" b="1" dirty="0" smtClean="0"/>
              <a:t>5. Structures nationales de développement des ressources humaines TIC et les arrangements institutionnels</a:t>
            </a:r>
            <a:endParaRPr lang="fr-FR" sz="3600" dirty="0"/>
          </a:p>
        </p:txBody>
      </p:sp>
      <p:sp>
        <p:nvSpPr>
          <p:cNvPr id="3" name="Espace réservé du contenu 2"/>
          <p:cNvSpPr>
            <a:spLocks noGrp="1"/>
          </p:cNvSpPr>
          <p:nvPr>
            <p:ph idx="1"/>
          </p:nvPr>
        </p:nvSpPr>
        <p:spPr>
          <a:xfrm>
            <a:off x="395536" y="2708920"/>
            <a:ext cx="8229600" cy="2808312"/>
          </a:xfrm>
        </p:spPr>
        <p:txBody>
          <a:bodyPr/>
          <a:lstStyle/>
          <a:p>
            <a:r>
              <a:rPr lang="fr-FR" b="1" dirty="0" smtClean="0"/>
              <a:t>Structures nationales de développement des ressources humaines TIC et les arrangements institutionnels :</a:t>
            </a:r>
          </a:p>
          <a:p>
            <a:pPr lvl="2"/>
            <a:r>
              <a:rPr lang="fr-FR" i="1" dirty="0" smtClean="0">
                <a:solidFill>
                  <a:srgbClr val="FF0000"/>
                </a:solidFill>
              </a:rPr>
              <a:t>Initiatives visant à promouvoir et à faciliter le développement des structures et la promotion des normes pour appuyer  le développement  des ressources humaines TIC au Burundi</a:t>
            </a:r>
            <a:endParaRPr lang="fr-FR"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16632"/>
            <a:ext cx="8712968" cy="1296144"/>
          </a:xfrm>
        </p:spPr>
        <p:txBody>
          <a:bodyPr>
            <a:noAutofit/>
          </a:bodyPr>
          <a:lstStyle/>
          <a:p>
            <a:r>
              <a:rPr lang="fr-FR" sz="2800" b="1" dirty="0" smtClean="0"/>
              <a:t>6. Stratégies de mise en place des structures de développement des ressources humaines TIC, des normes, des arrangements et mécanismes institutionnels</a:t>
            </a:r>
            <a:endParaRPr lang="fr-FR" sz="2800" dirty="0"/>
          </a:p>
        </p:txBody>
      </p:sp>
      <p:sp>
        <p:nvSpPr>
          <p:cNvPr id="3" name="Espace réservé du contenu 2"/>
          <p:cNvSpPr>
            <a:spLocks noGrp="1"/>
          </p:cNvSpPr>
          <p:nvPr>
            <p:ph idx="1"/>
          </p:nvPr>
        </p:nvSpPr>
        <p:spPr>
          <a:xfrm>
            <a:off x="457200" y="1484784"/>
            <a:ext cx="8229600" cy="4839816"/>
          </a:xfrm>
        </p:spPr>
        <p:txBody>
          <a:bodyPr>
            <a:normAutofit fontScale="92500" lnSpcReduction="20000"/>
          </a:bodyPr>
          <a:lstStyle/>
          <a:p>
            <a:r>
              <a:rPr lang="fr-FR" b="1" dirty="0" smtClean="0"/>
              <a:t>Structures nationales de développement des ressources humaines TIC et les arrangements institutionnels</a:t>
            </a:r>
          </a:p>
          <a:p>
            <a:pPr lvl="2"/>
            <a:r>
              <a:rPr lang="fr-FR" i="1" dirty="0" smtClean="0">
                <a:solidFill>
                  <a:srgbClr val="FF0000"/>
                </a:solidFill>
              </a:rPr>
              <a:t>Initiatives visant à promouvoir et à faciliter le développement des structures et la promotion des normes pour appuyer  le développement  des ressources humaines TIC au Burundi</a:t>
            </a:r>
          </a:p>
          <a:p>
            <a:pPr lvl="4"/>
            <a:r>
              <a:rPr lang="fr-FR" dirty="0" smtClean="0">
                <a:solidFill>
                  <a:srgbClr val="00B050"/>
                </a:solidFill>
              </a:rPr>
              <a:t>MFPTSS : Création d’une Agence nationale de développement des ressources humaines, y compris le développement des ressources humaines TIC et les activités y relatives dans le pays</a:t>
            </a:r>
          </a:p>
          <a:p>
            <a:pPr lvl="4"/>
            <a:r>
              <a:rPr lang="fr-FR" dirty="0" smtClean="0">
                <a:solidFill>
                  <a:srgbClr val="00B050"/>
                </a:solidFill>
              </a:rPr>
              <a:t>Mise en place d’Organisations professionnelles et associations des TIC  dont le rôle serait de promouvoir le professionnalisme et le maintien des standards élevés et internationaux au sein de la profession des TIC au Burundi</a:t>
            </a:r>
          </a:p>
          <a:p>
            <a:pPr lvl="4"/>
            <a:r>
              <a:rPr lang="fr-FR" dirty="0" smtClean="0">
                <a:solidFill>
                  <a:srgbClr val="00B050"/>
                </a:solidFill>
              </a:rPr>
              <a:t>MESRS : coordonner la mise en place d'un </a:t>
            </a:r>
            <a:r>
              <a:rPr lang="fr-FR" i="1" dirty="0" smtClean="0">
                <a:solidFill>
                  <a:srgbClr val="00B050"/>
                </a:solidFill>
              </a:rPr>
              <a:t>Organe national d’accréditation et de normalisation de la formation en TIC</a:t>
            </a:r>
            <a:r>
              <a:rPr lang="fr-FR" dirty="0" smtClean="0">
                <a:solidFill>
                  <a:srgbClr val="00B050"/>
                </a:solidFill>
              </a:rPr>
              <a:t> qui sera responsable de l'élaboration, la mise en œuvre et l'application des normes dans le domaine de la formation en TIC pour le pays</a:t>
            </a:r>
            <a:endParaRPr lang="fr-FR" dirty="0">
              <a:solidFill>
                <a:srgbClr val="00B05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188640"/>
            <a:ext cx="8712968" cy="1152128"/>
          </a:xfrm>
        </p:spPr>
        <p:txBody>
          <a:bodyPr>
            <a:noAutofit/>
          </a:bodyPr>
          <a:lstStyle/>
          <a:p>
            <a:r>
              <a:rPr lang="fr-FR" sz="2800" b="1" dirty="0" smtClean="0"/>
              <a:t>7. Initiatives incitatives de stratégies et politiques de développement des ressources humaines par le secteur privé</a:t>
            </a:r>
            <a:endParaRPr lang="fr-FR" sz="2800" dirty="0"/>
          </a:p>
        </p:txBody>
      </p:sp>
      <p:sp>
        <p:nvSpPr>
          <p:cNvPr id="3" name="Espace réservé du contenu 2"/>
          <p:cNvSpPr>
            <a:spLocks noGrp="1"/>
          </p:cNvSpPr>
          <p:nvPr>
            <p:ph idx="1"/>
          </p:nvPr>
        </p:nvSpPr>
        <p:spPr>
          <a:xfrm>
            <a:off x="457200" y="1340768"/>
            <a:ext cx="8229600" cy="4983832"/>
          </a:xfrm>
        </p:spPr>
        <p:txBody>
          <a:bodyPr/>
          <a:lstStyle/>
          <a:p>
            <a:r>
              <a:rPr lang="fr-FR" b="1" dirty="0" smtClean="0"/>
              <a:t>Initiative incitatives en ce qui concerne les taxes pour le développement des ressources humaines TIC </a:t>
            </a:r>
          </a:p>
          <a:p>
            <a:pPr lvl="2"/>
            <a:r>
              <a:rPr lang="fr-FR" i="1" dirty="0" smtClean="0">
                <a:solidFill>
                  <a:srgbClr val="FF0000"/>
                </a:solidFill>
              </a:rPr>
              <a:t>Mettre en œuvre des initiatives d’allégements fiscaux, de réduction d’impôts, des exemptions et autres mesures incitatives en faveur des établissements du secteur privé pour les encourager à investir dans les programmes d’amélioration des et mise à jour des compétences TIC et de formation sur le tas au travail</a:t>
            </a:r>
            <a:r>
              <a:rPr lang="fr-FR" i="1" dirty="0" smtClean="0"/>
              <a:t>.</a:t>
            </a:r>
            <a:endParaRPr lang="fr-FR" dirty="0" smtClean="0"/>
          </a:p>
          <a:p>
            <a:pPr lvl="1"/>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919936"/>
          </a:xfrm>
        </p:spPr>
        <p:txBody>
          <a:bodyPr>
            <a:normAutofit lnSpcReduction="10000"/>
          </a:bodyPr>
          <a:lstStyle/>
          <a:p>
            <a:r>
              <a:rPr lang="fr-FR" dirty="0" smtClean="0">
                <a:solidFill>
                  <a:srgbClr val="00B050"/>
                </a:solidFill>
              </a:rPr>
              <a:t>Le Ministère des Finances, devrait établir un régime spécial d’allégements fiscaux, de réduction d’impôts, des exemptions et autres mesures incitatives visant à encourager les établissements du secteur privé à :</a:t>
            </a:r>
          </a:p>
          <a:p>
            <a:pPr lvl="2" algn="just"/>
            <a:r>
              <a:rPr lang="fr-FR" dirty="0" smtClean="0">
                <a:solidFill>
                  <a:srgbClr val="00B050"/>
                </a:solidFill>
              </a:rPr>
              <a:t>Parrainer des programmes spécifiques des ressources humaines TIC à travers l’adoption et le financement  direct des Programmes d'enseignement et de formation TIC dans les institutions universitaires et spécialisées.</a:t>
            </a:r>
          </a:p>
          <a:p>
            <a:pPr lvl="2" algn="just">
              <a:buNone/>
            </a:pPr>
            <a:endParaRPr lang="fr-FR" dirty="0" smtClean="0">
              <a:solidFill>
                <a:srgbClr val="00B050"/>
              </a:solidFill>
            </a:endParaRPr>
          </a:p>
          <a:p>
            <a:pPr lvl="2" algn="just"/>
            <a:r>
              <a:rPr lang="fr-FR" dirty="0" smtClean="0">
                <a:solidFill>
                  <a:srgbClr val="00B050"/>
                </a:solidFill>
              </a:rPr>
              <a:t>défrayer les coûts de formation en cours d’emploi de leur personnel et autres plans de développement professionnel et de carrière ainsi que les opportunités de formation continue pour améliorer leurs connaissances.</a:t>
            </a:r>
          </a:p>
          <a:p>
            <a:pPr lvl="2" algn="just"/>
            <a:endParaRPr lang="fr-FR" dirty="0" smtClean="0">
              <a:solidFill>
                <a:srgbClr val="00B050"/>
              </a:solidFill>
            </a:endParaRPr>
          </a:p>
          <a:p>
            <a:pPr lvl="2" algn="just"/>
            <a:r>
              <a:rPr lang="fr-FR" dirty="0" smtClean="0">
                <a:solidFill>
                  <a:srgbClr val="00B050"/>
                </a:solidFill>
              </a:rPr>
              <a:t>Faciliter et encourager les organisations du secteur privé pour donner des stages de formation en milieu de travail et des possibilités de placement pour diplômés TIC des institutions universitaires du pays.</a:t>
            </a:r>
            <a:endParaRPr lang="fr-FR" dirty="0">
              <a:solidFill>
                <a:srgbClr val="00B05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6672"/>
            <a:ext cx="8229600" cy="1143000"/>
          </a:xfrm>
        </p:spPr>
        <p:txBody>
          <a:bodyPr anchor="ctr">
            <a:noAutofit/>
          </a:bodyPr>
          <a:lstStyle/>
          <a:p>
            <a:r>
              <a:rPr lang="fr-FR" sz="4000" b="1" dirty="0" smtClean="0"/>
              <a:t>Objectifs de la NPDTIC  du Burundi</a:t>
            </a:r>
            <a:endParaRPr lang="fr-FR" sz="4000" dirty="0"/>
          </a:p>
        </p:txBody>
      </p:sp>
      <p:sp>
        <p:nvSpPr>
          <p:cNvPr id="3" name="Espace réservé du contenu 2"/>
          <p:cNvSpPr>
            <a:spLocks noGrp="1"/>
          </p:cNvSpPr>
          <p:nvPr>
            <p:ph idx="1"/>
          </p:nvPr>
        </p:nvSpPr>
        <p:spPr/>
        <p:txBody>
          <a:bodyPr>
            <a:normAutofit fontScale="77500" lnSpcReduction="20000"/>
          </a:bodyPr>
          <a:lstStyle/>
          <a:p>
            <a:pPr algn="just"/>
            <a:r>
              <a:rPr lang="fr-FR" dirty="0" smtClean="0"/>
              <a:t>En se basant sur les objectifs globaux à réaliser et les axes stratégiques sur lesquels la Politique Nationale de développement des Technologies de l’Information et de la Communication va s’orienter et  se développer,  le Gouvernement du Burundi s’est fixé en matière de développement des ressources humaines TIC,  d’ atteindre les objectifs suivants à l’horizon 2015:</a:t>
            </a:r>
          </a:p>
          <a:p>
            <a:pPr algn="just"/>
            <a:endParaRPr lang="fr-FR" dirty="0" smtClean="0"/>
          </a:p>
          <a:p>
            <a:pPr lvl="1" algn="just"/>
            <a:r>
              <a:rPr lang="fr-FR" dirty="0" smtClean="0"/>
              <a:t>Avoir au moins 1500  professionnels  formés en TIC en 2015</a:t>
            </a:r>
          </a:p>
          <a:p>
            <a:pPr lvl="1"/>
            <a:r>
              <a:rPr lang="fr-FR" dirty="0" smtClean="0"/>
              <a:t>Former  en TIC 50% des fonctionnaires de l’Etat avant 2015</a:t>
            </a:r>
          </a:p>
          <a:p>
            <a:pPr fontAlgn="t">
              <a:buNone/>
            </a:pPr>
            <a:endParaRPr lang="fr-FR" dirty="0" smtClean="0"/>
          </a:p>
          <a:p>
            <a:pPr fontAlgn="t"/>
            <a:r>
              <a:rPr lang="fr-FR" dirty="0" smtClean="0"/>
              <a:t>La première constatation est que les projections de l’offre à l’horizon 2015 se chiffrent à 2469 selon l’étude. Les objectifs de politique qui situent les besoins à 1500 professionnels en 2015 représentent un niveau minimum qu’il faut absolument atteindre à la fin de la période sous examen. Toutefois, le niveau de l’offre à l’horizon 2015 va rester encore de loin en dessous de la demande exprimée.</a:t>
            </a:r>
          </a:p>
          <a:p>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229600" cy="1658448"/>
          </a:xfrm>
        </p:spPr>
        <p:txBody>
          <a:bodyPr>
            <a:noAutofit/>
          </a:bodyPr>
          <a:lstStyle/>
          <a:p>
            <a:r>
              <a:rPr lang="fr-FR" sz="3200" b="1" dirty="0" smtClean="0"/>
              <a:t>8. Stratégie visant à promouvoir l'adoption de normes de haute qualité dans les services d’enseignement et de formation en TIC</a:t>
            </a:r>
            <a:endParaRPr lang="fr-FR" sz="3200" dirty="0"/>
          </a:p>
        </p:txBody>
      </p:sp>
      <p:sp>
        <p:nvSpPr>
          <p:cNvPr id="3" name="Espace réservé du contenu 2"/>
          <p:cNvSpPr>
            <a:spLocks noGrp="1"/>
          </p:cNvSpPr>
          <p:nvPr>
            <p:ph idx="1"/>
          </p:nvPr>
        </p:nvSpPr>
        <p:spPr/>
        <p:txBody>
          <a:bodyPr/>
          <a:lstStyle/>
          <a:p>
            <a:r>
              <a:rPr lang="fr-FR" b="1" dirty="0" smtClean="0"/>
              <a:t>Promouvoir les meilleures pratiques et les normes professionnelles de développement des ressources humaines TIC</a:t>
            </a:r>
            <a:endParaRPr lang="fr-FR" dirty="0" smtClean="0"/>
          </a:p>
          <a:p>
            <a:pPr lvl="2"/>
            <a:r>
              <a:rPr lang="fr-FR" i="1" dirty="0" smtClean="0">
                <a:solidFill>
                  <a:srgbClr val="FF0000"/>
                </a:solidFill>
              </a:rPr>
              <a:t>Les initiatives visant à soutenir le développement de la main-d’œuvre TIC du pays par l'élaboration et l'application des normes et exigences de qualité et des lignes directrices</a:t>
            </a:r>
            <a:endParaRPr lang="fr-FR" dirty="0" smtClean="0">
              <a:solidFill>
                <a:srgbClr val="FF0000"/>
              </a:solidFill>
            </a:endParaRPr>
          </a:p>
          <a:p>
            <a:pPr lvl="4"/>
            <a:r>
              <a:rPr lang="fr-FR" dirty="0" smtClean="0">
                <a:solidFill>
                  <a:srgbClr val="00B050"/>
                </a:solidFill>
              </a:rPr>
              <a:t>Le MESRS  et le SETIC: Mieux Encadrer le Secteur privé dans les initiatives prises en matière de Formation en TIC à travers les actions qui suivent </a:t>
            </a:r>
            <a:r>
              <a:rPr lang="fr-FR" dirty="0" smtClean="0">
                <a:solidFill>
                  <a:srgbClr val="FF0000"/>
                </a:solidFill>
              </a:rPr>
              <a:t>:</a:t>
            </a:r>
            <a:endParaRPr lang="fr-FR" dirty="0">
              <a:solidFill>
                <a:srgbClr val="FF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6712"/>
            <a:ext cx="8229600" cy="5487888"/>
          </a:xfrm>
        </p:spPr>
        <p:txBody>
          <a:bodyPr>
            <a:normAutofit/>
          </a:bodyPr>
          <a:lstStyle/>
          <a:p>
            <a:pPr algn="just"/>
            <a:r>
              <a:rPr lang="fr-FR" dirty="0" smtClean="0">
                <a:solidFill>
                  <a:srgbClr val="00B050"/>
                </a:solidFill>
              </a:rPr>
              <a:t>développer les conditions à remplir pour le lancement d’une institutions de formation en TIC dans le pays et sur la base desquelles devra se faire l’enregistrement de toutes les institutions de formation aux TIC qui remplissent les conditions prévues, et les lignes directrices.</a:t>
            </a:r>
          </a:p>
          <a:p>
            <a:pPr>
              <a:buNone/>
            </a:pPr>
            <a:endParaRPr lang="fr-FR" dirty="0" smtClean="0">
              <a:solidFill>
                <a:srgbClr val="00B050"/>
              </a:solidFill>
            </a:endParaRPr>
          </a:p>
          <a:p>
            <a:pPr algn="just"/>
            <a:r>
              <a:rPr lang="fr-FR" dirty="0" smtClean="0">
                <a:solidFill>
                  <a:srgbClr val="00B050"/>
                </a:solidFill>
              </a:rPr>
              <a:t>mettre en place un mécanisme pour contrôler les opérations et les activités des institutions accréditées de formation en TIC pour faire respecter les normes et les lignes directrices et les meilleures pratiques.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08720"/>
            <a:ext cx="8229600" cy="5415880"/>
          </a:xfrm>
        </p:spPr>
        <p:txBody>
          <a:bodyPr>
            <a:normAutofit/>
          </a:bodyPr>
          <a:lstStyle/>
          <a:p>
            <a:pPr algn="just"/>
            <a:r>
              <a:rPr lang="fr-FR" dirty="0" smtClean="0">
                <a:solidFill>
                  <a:srgbClr val="00B050"/>
                </a:solidFill>
              </a:rPr>
              <a:t>Le MFPTSS  avec  le SETIC, devrait mettre en œuvre une initiative pour la promotion des normes et meilleures pratiques pour le développement des ressources humaines TIC pour soutenir et faciliter le développement de main-d'œuvre des TIC de haute qualité pour le pays et faire en sorte que les professionnels TIC du pays sont de haut niveau.</a:t>
            </a:r>
          </a:p>
          <a:p>
            <a:endParaRPr lang="fr-FR" dirty="0" smtClean="0">
              <a:solidFill>
                <a:srgbClr val="00B050"/>
              </a:solidFill>
            </a:endParaRPr>
          </a:p>
          <a:p>
            <a:pPr algn="just"/>
            <a:r>
              <a:rPr lang="fr-FR" dirty="0" smtClean="0">
                <a:solidFill>
                  <a:srgbClr val="00B050"/>
                </a:solidFill>
              </a:rPr>
              <a:t>Le SETIC devrait coordonner  une initiative visant à promouvoir et encourager la certification des compétences professionnelles TIC et faciliter l'adoption des normes de l’industrie  au sein des professionnels TIC du Burundi. </a:t>
            </a:r>
            <a:endParaRPr lang="fr-FR" dirty="0">
              <a:solidFill>
                <a:srgbClr val="00B05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124744"/>
            <a:ext cx="8229600" cy="4389120"/>
          </a:xfrm>
        </p:spPr>
        <p:txBody>
          <a:bodyPr anchor="ctr"/>
          <a:lstStyle/>
          <a:p>
            <a:pPr algn="ctr">
              <a:buNone/>
            </a:pPr>
            <a:r>
              <a:rPr lang="fr-FR" dirty="0" smtClean="0"/>
              <a:t>JE VOUS REMERCIE</a:t>
            </a:r>
          </a:p>
          <a:p>
            <a:pPr algn="ctr">
              <a:buNone/>
            </a:pPr>
            <a:endParaRPr lang="fr-FR" dirty="0" smtClean="0"/>
          </a:p>
          <a:p>
            <a:pPr algn="ctr">
              <a:buNone/>
            </a:pPr>
            <a:endParaRPr lang="fr-FR" dirty="0" smtClean="0"/>
          </a:p>
          <a:p>
            <a:pPr algn="ctr">
              <a:buNone/>
            </a:pPr>
            <a:r>
              <a:rPr lang="fr-FR" dirty="0" smtClean="0"/>
              <a:t>THANK YOU</a:t>
            </a:r>
          </a:p>
          <a:p>
            <a:pPr algn="ctr">
              <a:buNone/>
            </a:pPr>
            <a:endParaRPr lang="fr-FR" dirty="0" smtClean="0"/>
          </a:p>
          <a:p>
            <a:pPr algn="ctr">
              <a:buNone/>
            </a:pPr>
            <a:endParaRPr lang="fr-FR" dirty="0" smtClean="0"/>
          </a:p>
          <a:p>
            <a:pPr algn="ctr">
              <a:buNone/>
            </a:pPr>
            <a:r>
              <a:rPr lang="fr-FR" dirty="0" smtClean="0"/>
              <a:t>MURAKOZE</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229600" cy="1658448"/>
          </a:xfrm>
        </p:spPr>
        <p:txBody>
          <a:bodyPr>
            <a:noAutofit/>
          </a:bodyPr>
          <a:lstStyle/>
          <a:p>
            <a:r>
              <a:rPr lang="fr-FR" sz="3200" b="1" dirty="0" smtClean="0"/>
              <a:t>ELEMENTS DE LA STRATEGIE NATIONALE ET DU PLAN DE DEVELOPPEMENT DE LA MAIN D’OEUVRE TIC (2011-2015)</a:t>
            </a:r>
            <a:endParaRPr lang="fr-FR" sz="3200" b="1" dirty="0"/>
          </a:p>
        </p:txBody>
      </p:sp>
      <p:sp>
        <p:nvSpPr>
          <p:cNvPr id="3" name="Espace réservé du contenu 2"/>
          <p:cNvSpPr>
            <a:spLocks noGrp="1"/>
          </p:cNvSpPr>
          <p:nvPr>
            <p:ph idx="1"/>
          </p:nvPr>
        </p:nvSpPr>
        <p:spPr/>
        <p:txBody>
          <a:bodyPr>
            <a:normAutofit fontScale="77500" lnSpcReduction="20000"/>
          </a:bodyPr>
          <a:lstStyle/>
          <a:p>
            <a:r>
              <a:rPr lang="fr-FR" dirty="0" smtClean="0"/>
              <a:t>La stratégie nationale et le plan de développement des ressources humaines TIC pour le Burundi est centrée sur des actions spécifiques et des questions de planification des ressources qui visent à résoudre le problème de la production de la main-d'œuvre TIC  appropriée pour répondre aux niveaux actuels et projetés de la demande. Les détails de la Stratégie et du Plan comprennent  les éléments qui suivent: </a:t>
            </a:r>
          </a:p>
          <a:p>
            <a:pPr lvl="1" fontAlgn="t"/>
            <a:r>
              <a:rPr lang="fr-FR" dirty="0" smtClean="0"/>
              <a:t>(i) </a:t>
            </a:r>
            <a:r>
              <a:rPr lang="fr-FR" dirty="0" smtClean="0"/>
              <a:t>Elaboration d'un </a:t>
            </a:r>
            <a:r>
              <a:rPr lang="fr-FR" dirty="0" smtClean="0"/>
              <a:t>plan de développement des ressources humaines sur cinq ans et l’estimation des coûts visant à résoudre le déficit identifié dans l’offre pour répondre aux niveaux actuels et projetés de la demande en compétences/expertise TIC ;</a:t>
            </a:r>
          </a:p>
          <a:p>
            <a:pPr lvl="1">
              <a:buNone/>
            </a:pPr>
            <a:r>
              <a:rPr lang="fr-FR" dirty="0" smtClean="0"/>
              <a:t> </a:t>
            </a:r>
          </a:p>
          <a:p>
            <a:pPr lvl="1" fontAlgn="t"/>
            <a:r>
              <a:rPr lang="fr-FR" dirty="0" smtClean="0"/>
              <a:t>(ii) dégager les lacunes dans la capacité des institutions existantes d'enseignement et de formation pour offrir  divers programmes académiques et de formation visant à produire le niveau projeté de la main-d'œuvre/expertise TIC pour répondre à la demande projetée dans ces compétences / expertise ;</a:t>
            </a:r>
          </a:p>
          <a:p>
            <a:pPr>
              <a:buNone/>
            </a:pPr>
            <a:endParaRPr lang="fr-F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991944"/>
          </a:xfrm>
        </p:spPr>
        <p:txBody>
          <a:bodyPr>
            <a:normAutofit fontScale="70000" lnSpcReduction="20000"/>
          </a:bodyPr>
          <a:lstStyle/>
          <a:p>
            <a:pPr fontAlgn="t"/>
            <a:r>
              <a:rPr lang="fr-FR" dirty="0" smtClean="0"/>
              <a:t>(iii) et la documentation des différents programmes locaux et internationaux d'enseignement et de formation qui peuvent être fournis par différents moyens et modes (en ligne, campus, formation en cours d’emploi, etc.) pour produire le niveau projeté de production de personnel et d'expertise pour combler le fossé entre l'offre et la demande de la main-d’œuvre TIC dans le pays ;</a:t>
            </a:r>
          </a:p>
          <a:p>
            <a:pPr>
              <a:buNone/>
            </a:pPr>
            <a:endParaRPr lang="fr-FR" dirty="0" smtClean="0"/>
          </a:p>
          <a:p>
            <a:pPr fontAlgn="t"/>
            <a:r>
              <a:rPr lang="fr-FR" b="1" dirty="0" smtClean="0">
                <a:solidFill>
                  <a:srgbClr val="FF0000"/>
                </a:solidFill>
              </a:rPr>
              <a:t>(iv) proposer des stratégies quant à la façon dont le manque de capacité et d’aptitude des institutions existantes d'enseignement et de formation peut être traité ainsi que la manière de mettre en place de nouvelles structures, arrangements institutionnels et mécanismes pour contribuer efficacement à améliorer la capacité et l’aptitude nationale de produire les niveaux requis projetés en ressources humaines TIC pour répondre à la demande attendue</a:t>
            </a:r>
            <a:r>
              <a:rPr lang="fr-FR" dirty="0" smtClean="0"/>
              <a:t> ;</a:t>
            </a:r>
          </a:p>
          <a:p>
            <a:pPr fontAlgn="t">
              <a:buNone/>
            </a:pPr>
            <a:endParaRPr lang="fr-FR" dirty="0" smtClean="0"/>
          </a:p>
          <a:p>
            <a:pPr fontAlgn="t"/>
            <a:r>
              <a:rPr lang="fr-FR" dirty="0" smtClean="0"/>
              <a:t>(v) préparer les détails sur l’évaluation des coûts et la mobilisation des ressources nécessaires pour produire la main-d'œuvre TIC projetée pour répondre à la demande prévue de compétences/expertise TIC dans différents domaines ; et</a:t>
            </a:r>
          </a:p>
          <a:p>
            <a:pPr fontAlgn="t"/>
            <a:endParaRPr lang="fr-FR" dirty="0" smtClean="0"/>
          </a:p>
          <a:p>
            <a:r>
              <a:rPr lang="fr-FR" dirty="0" smtClean="0"/>
              <a:t>(vi) élaborer des mécanismes et des procédures pour le renforcement du rôle de coordination de SETIC dans le domaine pour soutenir le développement national des ressources humaines TIC.</a:t>
            </a:r>
          </a:p>
          <a:p>
            <a:endParaRPr lang="fr-FR" dirty="0" smtClean="0"/>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6632"/>
            <a:ext cx="8229600" cy="1008112"/>
          </a:xfrm>
        </p:spPr>
        <p:txBody>
          <a:bodyPr>
            <a:noAutofit/>
          </a:bodyPr>
          <a:lstStyle/>
          <a:p>
            <a:r>
              <a:rPr lang="fr-FR" sz="3200" b="1" dirty="0" smtClean="0"/>
              <a:t>Politiques et Stratégies </a:t>
            </a:r>
            <a:r>
              <a:rPr lang="fr-FR" sz="3200" b="1" dirty="0" smtClean="0"/>
              <a:t>pour le développement des ressources humaines TIC </a:t>
            </a:r>
            <a:endParaRPr lang="fr-FR" sz="3200" dirty="0"/>
          </a:p>
        </p:txBody>
      </p:sp>
      <p:sp>
        <p:nvSpPr>
          <p:cNvPr id="3" name="Espace réservé du contenu 2"/>
          <p:cNvSpPr>
            <a:spLocks noGrp="1"/>
          </p:cNvSpPr>
          <p:nvPr>
            <p:ph idx="1"/>
          </p:nvPr>
        </p:nvSpPr>
        <p:spPr>
          <a:xfrm>
            <a:off x="467544" y="1340768"/>
            <a:ext cx="8229600" cy="5184576"/>
          </a:xfrm>
        </p:spPr>
        <p:txBody>
          <a:bodyPr>
            <a:normAutofit fontScale="92500" lnSpcReduction="10000"/>
          </a:bodyPr>
          <a:lstStyle/>
          <a:p>
            <a:pPr fontAlgn="t"/>
            <a:r>
              <a:rPr lang="fr-FR" dirty="0" smtClean="0"/>
              <a:t>Pour produire la main-d'œuvre TIC requise selon le plan de développement des effectifs pour la période 2011 -2015, il est nécessaire que le gouvernement mette en place et applique des stratégies et initiatives politiques appropriées. </a:t>
            </a:r>
          </a:p>
          <a:p>
            <a:pPr fontAlgn="t"/>
            <a:endParaRPr lang="fr-FR" dirty="0" smtClean="0"/>
          </a:p>
          <a:p>
            <a:pPr fontAlgn="t"/>
            <a:r>
              <a:rPr lang="fr-FR" dirty="0" smtClean="0"/>
              <a:t>Les deux catégories suivantes de ces stratégies et initiatives de politiques ont été proposées pour faciliter le développement de la main-d’œuvre TIC nécessaire pour répondre à la demande dans les cinq prochaines années et au-delà:</a:t>
            </a:r>
          </a:p>
          <a:p>
            <a:pPr lvl="2"/>
            <a:r>
              <a:rPr lang="fr-FR" dirty="0" smtClean="0"/>
              <a:t> </a:t>
            </a:r>
            <a:r>
              <a:rPr lang="fr-FR" b="1" dirty="0" smtClean="0"/>
              <a:t>Initiatives de politiques et stratégies de production des ressources humaines TIC projetée </a:t>
            </a:r>
            <a:endParaRPr lang="fr-FR" dirty="0" smtClean="0"/>
          </a:p>
          <a:p>
            <a:pPr lvl="2" fontAlgn="t"/>
            <a:r>
              <a:rPr lang="fr-FR" b="1" dirty="0" smtClean="0"/>
              <a:t> Initiatives  de politiques  et  stratégies pour la mise en place des normes de développement des ressources humaines TIC, régulation et structures </a:t>
            </a:r>
            <a:endParaRPr lang="fr-FR" dirty="0" smtClean="0"/>
          </a:p>
          <a:p>
            <a:pPr fontAlgn="t">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60648"/>
            <a:ext cx="8435280" cy="1008112"/>
          </a:xfrm>
        </p:spPr>
        <p:txBody>
          <a:bodyPr>
            <a:noAutofit/>
          </a:bodyPr>
          <a:lstStyle/>
          <a:p>
            <a:r>
              <a:rPr lang="fr-FR" sz="3200" b="1" dirty="0" smtClean="0"/>
              <a:t>Politiques et stratégies de production des ressources humaines TIC projetée  </a:t>
            </a:r>
            <a:endParaRPr lang="fr-FR" sz="3200" dirty="0"/>
          </a:p>
        </p:txBody>
      </p:sp>
      <p:sp>
        <p:nvSpPr>
          <p:cNvPr id="3" name="Espace réservé du contenu 2"/>
          <p:cNvSpPr>
            <a:spLocks noGrp="1"/>
          </p:cNvSpPr>
          <p:nvPr>
            <p:ph idx="1"/>
          </p:nvPr>
        </p:nvSpPr>
        <p:spPr/>
        <p:txBody>
          <a:bodyPr/>
          <a:lstStyle/>
          <a:p>
            <a:pPr marL="273050" lvl="0" indent="-1588" algn="just">
              <a:buNone/>
            </a:pPr>
            <a:r>
              <a:rPr lang="fr-FR" dirty="0" smtClean="0"/>
              <a:t>Les initiatives visent à faciliter le processus de génération de la main-d’œuvre TIC en quantités et en qualités requises et dans les domaines d'expertise pertinents pour répondre à la demande projetée en personnel  TIC dans les divers domaines de compétence fonctionnelle/d’emploi</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229600" cy="1658448"/>
          </a:xfrm>
        </p:spPr>
        <p:txBody>
          <a:bodyPr>
            <a:noAutofit/>
          </a:bodyPr>
          <a:lstStyle/>
          <a:p>
            <a:pPr algn="just"/>
            <a:r>
              <a:rPr lang="fr-FR" sz="3000" b="1" dirty="0" smtClean="0"/>
              <a:t>Initiatives  de politiques et stratégies pour la mise en place des normes de développement des ressources humaines TIC, régulation et structures </a:t>
            </a:r>
            <a:r>
              <a:rPr lang="fr-FR" sz="3000" dirty="0" smtClean="0"/>
              <a:t> </a:t>
            </a:r>
            <a:endParaRPr lang="fr-FR" sz="3000" dirty="0"/>
          </a:p>
        </p:txBody>
      </p:sp>
      <p:sp>
        <p:nvSpPr>
          <p:cNvPr id="3" name="Espace réservé du contenu 2"/>
          <p:cNvSpPr>
            <a:spLocks noGrp="1"/>
          </p:cNvSpPr>
          <p:nvPr>
            <p:ph idx="1"/>
          </p:nvPr>
        </p:nvSpPr>
        <p:spPr>
          <a:xfrm>
            <a:off x="467544" y="2276872"/>
            <a:ext cx="8229600" cy="3096344"/>
          </a:xfrm>
        </p:spPr>
        <p:txBody>
          <a:bodyPr>
            <a:normAutofit/>
          </a:bodyPr>
          <a:lstStyle/>
          <a:p>
            <a:pPr marL="273050" lvl="0" indent="-1588" algn="just">
              <a:buNone/>
            </a:pPr>
            <a:r>
              <a:rPr lang="fr-FR" dirty="0" smtClean="0"/>
              <a:t>Elles visent à assurer un environnement facilitateur et d’appui pour la promotion des normes requises, la réglementation, les mécanismes, plans ainsi que la mise en place des structures et organismes appropriés pour faciliter les initiatives et efforts de développement des ressources humaines TIC nécessaires pour le pays.</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229600" cy="1512168"/>
          </a:xfrm>
        </p:spPr>
        <p:txBody>
          <a:bodyPr anchor="ctr">
            <a:noAutofit/>
          </a:bodyPr>
          <a:lstStyle/>
          <a:p>
            <a:r>
              <a:rPr lang="fr-FR" sz="2800" b="1" dirty="0" smtClean="0"/>
              <a:t>1. Stratégies nationales pour l'amélioration et la mise à jour de la  capacité et des moyens de développement des ressources humaines </a:t>
            </a:r>
            <a:endParaRPr lang="fr-FR" sz="2800" dirty="0"/>
          </a:p>
        </p:txBody>
      </p:sp>
      <p:sp>
        <p:nvSpPr>
          <p:cNvPr id="3" name="Espace réservé du contenu 2"/>
          <p:cNvSpPr>
            <a:spLocks noGrp="1"/>
          </p:cNvSpPr>
          <p:nvPr>
            <p:ph idx="1"/>
          </p:nvPr>
        </p:nvSpPr>
        <p:spPr/>
        <p:txBody>
          <a:bodyPr>
            <a:normAutofit fontScale="92500"/>
          </a:bodyPr>
          <a:lstStyle/>
          <a:p>
            <a:r>
              <a:rPr lang="fr-FR" b="1" dirty="0" smtClean="0"/>
              <a:t>Mise à niveau des capacités  des institutions universitaires pour donner les programmes TIC et améliorer leurs moyens</a:t>
            </a:r>
          </a:p>
          <a:p>
            <a:pPr lvl="2"/>
            <a:r>
              <a:rPr lang="fr-FR" i="1" dirty="0" smtClean="0">
                <a:solidFill>
                  <a:srgbClr val="FF0000"/>
                </a:solidFill>
              </a:rPr>
              <a:t>Mise à niveau de la capacité des laboratoires pour les départements informatiques et d’ingénierie des institutions universitaires  </a:t>
            </a:r>
            <a:r>
              <a:rPr lang="fr-FR" i="1" dirty="0" smtClean="0"/>
              <a:t>:  </a:t>
            </a:r>
            <a:r>
              <a:rPr lang="fr-FR" b="1" dirty="0" smtClean="0">
                <a:solidFill>
                  <a:srgbClr val="00B050"/>
                </a:solidFill>
              </a:rPr>
              <a:t>Mobilisation des ressources par le MESRS</a:t>
            </a:r>
          </a:p>
          <a:p>
            <a:pPr lvl="2"/>
            <a:r>
              <a:rPr lang="fr-FR" i="1" dirty="0" smtClean="0">
                <a:solidFill>
                  <a:srgbClr val="FF0000"/>
                </a:solidFill>
              </a:rPr>
              <a:t>Mise à niveau des compétences et qualifications des professeurs en sciences informatiques, technologie de l'information et ingénierie dans les institutions universitaires du pays</a:t>
            </a:r>
            <a:r>
              <a:rPr lang="fr-FR" i="1" dirty="0" smtClean="0"/>
              <a:t>:  </a:t>
            </a:r>
            <a:r>
              <a:rPr lang="fr-FR" b="1" i="1" dirty="0" smtClean="0">
                <a:solidFill>
                  <a:srgbClr val="00B050"/>
                </a:solidFill>
              </a:rPr>
              <a:t>Mise en place d’un </a:t>
            </a:r>
            <a:r>
              <a:rPr lang="fr-FR" b="1" dirty="0" smtClean="0">
                <a:solidFill>
                  <a:srgbClr val="00B050"/>
                </a:solidFill>
              </a:rPr>
              <a:t>plan national de développement et de mise à niveau en faveur des professeurs n’ayant pas de diplôme de troisième cycle ou de qualification professionnelle pour leur permettre de poursuivre les études en vue de les acquérir par le MESRS. </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229600" cy="1368152"/>
          </a:xfrm>
        </p:spPr>
        <p:txBody>
          <a:bodyPr>
            <a:noAutofit/>
          </a:bodyPr>
          <a:lstStyle/>
          <a:p>
            <a:r>
              <a:rPr lang="fr-FR" sz="3000" b="1" dirty="0" smtClean="0"/>
              <a:t>2. Stratégies pour l'expansion de la capacité nationale existante de développement des ressources humaines TIC</a:t>
            </a:r>
            <a:endParaRPr lang="fr-FR" sz="3000" dirty="0"/>
          </a:p>
        </p:txBody>
      </p:sp>
      <p:sp>
        <p:nvSpPr>
          <p:cNvPr id="3" name="Espace réservé du contenu 2"/>
          <p:cNvSpPr>
            <a:spLocks noGrp="1"/>
          </p:cNvSpPr>
          <p:nvPr>
            <p:ph idx="1"/>
          </p:nvPr>
        </p:nvSpPr>
        <p:spPr>
          <a:xfrm>
            <a:off x="457200" y="1700808"/>
            <a:ext cx="8229600" cy="4623792"/>
          </a:xfrm>
        </p:spPr>
        <p:txBody>
          <a:bodyPr>
            <a:normAutofit/>
          </a:bodyPr>
          <a:lstStyle/>
          <a:p>
            <a:r>
              <a:rPr lang="fr-FR" b="1" dirty="0" smtClean="0"/>
              <a:t>Augmenter le nombre d’institutions universitaires ayant des départements et facultés informatiques/ technologies de l’information et  ingénierie </a:t>
            </a:r>
          </a:p>
          <a:p>
            <a:pPr lvl="2"/>
            <a:r>
              <a:rPr lang="fr-FR" i="1" dirty="0" smtClean="0">
                <a:solidFill>
                  <a:srgbClr val="FF0000"/>
                </a:solidFill>
              </a:rPr>
              <a:t>Établir les départements Informatique /TI et ingénierie dans les institutions universitaires qui n’en ont pas </a:t>
            </a:r>
            <a:r>
              <a:rPr lang="fr-FR" i="1" dirty="0" smtClean="0"/>
              <a:t>:  </a:t>
            </a:r>
            <a:r>
              <a:rPr lang="fr-FR" b="1" i="1" dirty="0" smtClean="0">
                <a:solidFill>
                  <a:srgbClr val="00B050"/>
                </a:solidFill>
              </a:rPr>
              <a:t>Le MESRS </a:t>
            </a:r>
            <a:r>
              <a:rPr lang="fr-FR" b="1" dirty="0" smtClean="0">
                <a:solidFill>
                  <a:srgbClr val="00B050"/>
                </a:solidFill>
              </a:rPr>
              <a:t>devrait faciliter et appuyer les institutions universitaires publiques et privées n’ayant pas de départements informatique/TI et génie à les mettre en place</a:t>
            </a:r>
          </a:p>
          <a:p>
            <a:endParaRPr lang="fr-FR" dirty="0" smtClean="0"/>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2962</TotalTime>
  <Words>2075</Words>
  <Application>Microsoft Office PowerPoint</Application>
  <PresentationFormat>Affichage à l'écran (4:3)</PresentationFormat>
  <Paragraphs>117</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Débit</vt:lpstr>
      <vt:lpstr>Stratégies de Renforcement des Capactés en TIC au Burundi</vt:lpstr>
      <vt:lpstr>Objectifs de la NPDTIC  du Burundi</vt:lpstr>
      <vt:lpstr>ELEMENTS DE LA STRATEGIE NATIONALE ET DU PLAN DE DEVELOPPEMENT DE LA MAIN D’OEUVRE TIC (2011-2015)</vt:lpstr>
      <vt:lpstr>Diapositive 4</vt:lpstr>
      <vt:lpstr>Politiques et Stratégies pour le développement des ressources humaines TIC </vt:lpstr>
      <vt:lpstr>Politiques et stratégies de production des ressources humaines TIC projetée  </vt:lpstr>
      <vt:lpstr>Initiatives  de politiques et stratégies pour la mise en place des normes de développement des ressources humaines TIC, régulation et structures  </vt:lpstr>
      <vt:lpstr>1. Stratégies nationales pour l'amélioration et la mise à jour de la  capacité et des moyens de développement des ressources humaines </vt:lpstr>
      <vt:lpstr>2. Stratégies pour l'expansion de la capacité nationale existante de développement des ressources humaines TIC</vt:lpstr>
      <vt:lpstr>Diapositive 10</vt:lpstr>
      <vt:lpstr>Diapositive 11</vt:lpstr>
      <vt:lpstr>3. Stratégie visant la mise en œuvre des initiatives et programmes spéciaux de développement des ressources humaines TIC</vt:lpstr>
      <vt:lpstr>Diapositive 13</vt:lpstr>
      <vt:lpstr>4. Développement des compétences TIC basées sur les normes de l’industrie –développement professionnel et de formation des jeunes en TIC</vt:lpstr>
      <vt:lpstr>Diapositive 15</vt:lpstr>
      <vt:lpstr>5. Structures nationales de développement des ressources humaines TIC et les arrangements institutionnels</vt:lpstr>
      <vt:lpstr>6. Stratégies de mise en place des structures de développement des ressources humaines TIC, des normes, des arrangements et mécanismes institutionnels</vt:lpstr>
      <vt:lpstr>7. Initiatives incitatives de stratégies et politiques de développement des ressources humaines par le secteur privé</vt:lpstr>
      <vt:lpstr>Diapositive 19</vt:lpstr>
      <vt:lpstr>8. Stratégie visant à promouvoir l'adoption de normes de haute qualité dans les services d’enseignement et de formation en TIC</vt:lpstr>
      <vt:lpstr>Diapositive 21</vt:lpstr>
      <vt:lpstr>Diapositive 22</vt:lpstr>
      <vt:lpstr>Diapositive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dc:creator>
  <cp:lastModifiedBy>HP</cp:lastModifiedBy>
  <cp:revision>249</cp:revision>
  <dcterms:created xsi:type="dcterms:W3CDTF">2012-05-10T12:56:09Z</dcterms:created>
  <dcterms:modified xsi:type="dcterms:W3CDTF">2012-05-16T09:34:17Z</dcterms:modified>
</cp:coreProperties>
</file>